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7" r:id="rId1"/>
  </p:sldMasterIdLst>
  <p:sldIdLst>
    <p:sldId id="256" r:id="rId2"/>
    <p:sldId id="303" r:id="rId3"/>
    <p:sldId id="304" r:id="rId4"/>
    <p:sldId id="305" r:id="rId5"/>
    <p:sldId id="257" r:id="rId6"/>
    <p:sldId id="258" r:id="rId7"/>
    <p:sldId id="259" r:id="rId8"/>
    <p:sldId id="260" r:id="rId9"/>
    <p:sldId id="300" r:id="rId10"/>
    <p:sldId id="301" r:id="rId11"/>
    <p:sldId id="264" r:id="rId12"/>
    <p:sldId id="267" r:id="rId13"/>
    <p:sldId id="266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81" r:id="rId25"/>
    <p:sldId id="282" r:id="rId26"/>
    <p:sldId id="278" r:id="rId27"/>
    <p:sldId id="284" r:id="rId28"/>
    <p:sldId id="285" r:id="rId29"/>
    <p:sldId id="283" r:id="rId30"/>
    <p:sldId id="292" r:id="rId31"/>
    <p:sldId id="293" r:id="rId32"/>
    <p:sldId id="286" r:id="rId33"/>
    <p:sldId id="294" r:id="rId34"/>
    <p:sldId id="295" r:id="rId35"/>
    <p:sldId id="289" r:id="rId36"/>
    <p:sldId id="296" r:id="rId37"/>
    <p:sldId id="297" r:id="rId38"/>
    <p:sldId id="291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9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9824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275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641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62340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524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951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552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262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485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465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648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091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086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382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96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288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378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4103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1.wav"/><Relationship Id="rId4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2.wav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.wav"/><Relationship Id="rId5" Type="http://schemas.openxmlformats.org/officeDocument/2006/relationships/slide" Target="slide17.xml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slide" Target="slide20.xml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1.wav"/><Relationship Id="rId5" Type="http://schemas.openxmlformats.org/officeDocument/2006/relationships/slide" Target="slide23.xml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slide" Target="slide20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slide" Target="slide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1.wav"/><Relationship Id="rId5" Type="http://schemas.openxmlformats.org/officeDocument/2006/relationships/slide" Target="slide26.xml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slide" Target="slide23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slide" Target="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1.wav"/><Relationship Id="rId5" Type="http://schemas.openxmlformats.org/officeDocument/2006/relationships/slide" Target="slide29.xml"/><Relationship Id="rId4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slide" Target="slide26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2" Type="http://schemas.openxmlformats.org/officeDocument/2006/relationships/slide" Target="slide3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0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1.wav"/><Relationship Id="rId5" Type="http://schemas.openxmlformats.org/officeDocument/2006/relationships/slide" Target="slide32.xml"/><Relationship Id="rId4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slide" Target="slide29.xml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3.jpeg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slide" Target="slide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1.wav"/><Relationship Id="rId5" Type="http://schemas.openxmlformats.org/officeDocument/2006/relationships/slide" Target="slide35.xml"/><Relationship Id="rId4" Type="http://schemas.openxmlformats.org/officeDocument/2006/relationships/image" Target="../media/image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slide" Target="slide32.xml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7.jpeg"/><Relationship Id="rId2" Type="http://schemas.openxmlformats.org/officeDocument/2006/relationships/slide" Target="slide3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1.wav"/><Relationship Id="rId5" Type="http://schemas.openxmlformats.org/officeDocument/2006/relationships/slide" Target="slide38.xml"/><Relationship Id="rId4" Type="http://schemas.openxmlformats.org/officeDocument/2006/relationships/image" Target="../media/image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slide" Target="slide35.xml"/><Relationship Id="rId4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1.wav"/><Relationship Id="rId4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685800"/>
            <a:ext cx="10719662" cy="2710544"/>
          </a:xfrm>
        </p:spPr>
        <p:txBody>
          <a:bodyPr>
            <a:normAutofit/>
          </a:bodyPr>
          <a:lstStyle/>
          <a:p>
            <a:pPr algn="ctr"/>
            <a:r>
              <a:rPr lang="ru-RU" sz="2800" i="1" dirty="0" smtClean="0">
                <a:solidFill>
                  <a:srgbClr val="FF0000"/>
                </a:solidFill>
              </a:rPr>
              <a:t>компьютерная игра по физической культуре </a:t>
            </a:r>
            <a:br>
              <a:rPr lang="ru-RU" sz="2800" i="1" dirty="0" smtClean="0">
                <a:solidFill>
                  <a:srgbClr val="FF0000"/>
                </a:solidFill>
              </a:rPr>
            </a:br>
            <a:r>
              <a:rPr lang="ru-RU" sz="2800" i="1" dirty="0" smtClean="0">
                <a:solidFill>
                  <a:srgbClr val="FF0000"/>
                </a:solidFill>
              </a:rPr>
              <a:t>ДЛЯ ДЕТЕЙ СТАРШЕГО ДОШКОЛЬНОГО ВОЗРАСТА</a:t>
            </a:r>
            <a:br>
              <a:rPr lang="ru-RU" sz="2800" i="1" dirty="0" smtClean="0">
                <a:solidFill>
                  <a:srgbClr val="FF0000"/>
                </a:solidFill>
              </a:rPr>
            </a:br>
            <a:r>
              <a:rPr lang="ru-RU" sz="2800" i="1" dirty="0" smtClean="0">
                <a:solidFill>
                  <a:srgbClr val="FF0000"/>
                </a:solidFill>
              </a:rPr>
              <a:t>«Знатоки спорта»</a:t>
            </a:r>
            <a:endParaRPr lang="ru-RU" sz="2800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73778" y="4235752"/>
            <a:ext cx="6400800" cy="1947333"/>
          </a:xfrm>
        </p:spPr>
        <p:txBody>
          <a:bodyPr>
            <a:normAutofit/>
          </a:bodyPr>
          <a:lstStyle/>
          <a:p>
            <a:pPr algn="r"/>
            <a:endParaRPr lang="ru-RU" dirty="0" smtClean="0"/>
          </a:p>
          <a:p>
            <a:pPr algn="r"/>
            <a:r>
              <a:rPr lang="ru-RU" dirty="0" smtClean="0">
                <a:solidFill>
                  <a:srgbClr val="FF0000"/>
                </a:solidFill>
              </a:rPr>
              <a:t>Выполнила:  Чиркова Марина Александровна</a:t>
            </a:r>
          </a:p>
          <a:p>
            <a:pPr algn="r"/>
            <a:r>
              <a:rPr lang="ru-RU" dirty="0" smtClean="0">
                <a:solidFill>
                  <a:srgbClr val="FF0000"/>
                </a:solidFill>
              </a:rPr>
              <a:t>инструктор по физической культуре</a:t>
            </a:r>
          </a:p>
          <a:p>
            <a:pPr algn="r"/>
            <a:r>
              <a:rPr lang="ru-RU" dirty="0" smtClean="0">
                <a:solidFill>
                  <a:srgbClr val="FF0000"/>
                </a:solidFill>
              </a:rPr>
              <a:t>Центра развития ребёнка «Сказка»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71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dpol4.ru/img/picture/Nov/23/0fbbafc5e8b0d9fb820f65b6f4678dcc/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66054" y="2493433"/>
            <a:ext cx="5071762" cy="380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84211" y="685800"/>
            <a:ext cx="10069647" cy="8596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i="1" dirty="0">
                <a:solidFill>
                  <a:schemeClr val="accent6"/>
                </a:solidFill>
              </a:rPr>
              <a:t>ПОДУМАЙТЕ ЕЩЁ!</a:t>
            </a:r>
            <a:endParaRPr lang="ru-RU" sz="3200" dirty="0"/>
          </a:p>
        </p:txBody>
      </p:sp>
      <p:sp>
        <p:nvSpPr>
          <p:cNvPr id="8" name="Стрелка вправо 7">
            <a:hlinkClick r:id="rId4" action="ppaction://hlinksldjump"/>
          </p:cNvPr>
          <p:cNvSpPr/>
          <p:nvPr/>
        </p:nvSpPr>
        <p:spPr>
          <a:xfrm>
            <a:off x="10663706" y="605493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78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explode.wav"/>
          </p:stSnd>
        </p:sndAc>
      </p:transition>
    </mc:Choice>
    <mc:Fallback xmlns="">
      <p:transition spd="slow">
        <p:sndAc>
          <p:stSnd>
            <p:snd r:embed="rId5" name="explod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246" y="231820"/>
            <a:ext cx="10766737" cy="671834"/>
          </a:xfrm>
        </p:spPr>
        <p:txBody>
          <a:bodyPr>
            <a:noAutofit/>
          </a:bodyPr>
          <a:lstStyle/>
          <a:p>
            <a:r>
              <a:rPr lang="ru-RU" sz="28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виды спорта.</a:t>
            </a:r>
            <a:r>
              <a:rPr lang="ru-RU" sz="32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://rusbiathlon.ru/foto/36/18015_prev.jpg">
            <a:hlinkClick r:id="rId2" action="ppaction://hlinksldjump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39414" y="1167164"/>
            <a:ext cx="2975020" cy="274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Соревнования по велоспорту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725" y="4025597"/>
            <a:ext cx="3018801" cy="272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cs624227.vk.me/v624227807/2dcc7/dNpQorrDfIU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47" y="4025597"/>
            <a:ext cx="3028623" cy="274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Британские пловцы выиграли смешанную эстафету с мировым рекордом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562" y="1167164"/>
            <a:ext cx="2829437" cy="259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0913" y="643944"/>
            <a:ext cx="9813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Какой вид спорта является зимним?</a:t>
            </a:r>
            <a:endParaRPr lang="ru-RU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2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735" y="461319"/>
            <a:ext cx="8813542" cy="996778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chemeClr val="accent6"/>
                </a:solidFill>
              </a:rPr>
              <a:t>МОЛОДЦЫ!</a:t>
            </a:r>
            <a:endParaRPr lang="ru-RU" i="1" dirty="0">
              <a:solidFill>
                <a:schemeClr val="accent6"/>
              </a:solidFill>
            </a:endParaRPr>
          </a:p>
        </p:txBody>
      </p:sp>
      <p:pic>
        <p:nvPicPr>
          <p:cNvPr id="2050" name="Picture 2" descr="http://www.playing-field.ru/img/2015/052204/0800049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508" y="2111402"/>
            <a:ext cx="410845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право 3">
            <a:hlinkClick r:id="rId4" action="ppaction://hlinksldjump"/>
          </p:cNvPr>
          <p:cNvSpPr/>
          <p:nvPr/>
        </p:nvSpPr>
        <p:spPr>
          <a:xfrm>
            <a:off x="11197652" y="604103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7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4212" y="387178"/>
            <a:ext cx="8352696" cy="1005017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chemeClr val="accent6"/>
                </a:solidFill>
              </a:rPr>
              <a:t>ПОДУМАЙТЕ ЕЩЁ!</a:t>
            </a:r>
            <a:endParaRPr lang="ru-RU" i="1" dirty="0">
              <a:solidFill>
                <a:schemeClr val="accent6"/>
              </a:solidFill>
            </a:endParaRPr>
          </a:p>
        </p:txBody>
      </p:sp>
      <p:pic>
        <p:nvPicPr>
          <p:cNvPr id="4" name="Picture 2" descr="http://www.dpol4.ru/img/picture/Nov/23/0fbbafc5e8b0d9fb820f65b6f4678dcc/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4788" y="1573427"/>
            <a:ext cx="6117969" cy="458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елка вправо 1">
            <a:hlinkClick r:id="rId4" action="ppaction://hlinksldjump"/>
          </p:cNvPr>
          <p:cNvSpPr/>
          <p:nvPr/>
        </p:nvSpPr>
        <p:spPr>
          <a:xfrm>
            <a:off x="10915135" y="625251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42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explode.wav"/>
          </p:stSnd>
        </p:sndAc>
      </p:transition>
    </mc:Choice>
    <mc:Fallback xmlns="">
      <p:transition spd="slow">
        <p:sndAc>
          <p:stSnd>
            <p:snd r:embed="rId5" name="explod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3639" y="304800"/>
            <a:ext cx="10699660" cy="5419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ВИДЫ СПОРТА. </a:t>
            </a:r>
          </a:p>
        </p:txBody>
      </p:sp>
      <p:pic>
        <p:nvPicPr>
          <p:cNvPr id="1026" name="Picture 2" descr="http://www.banzaj.pl/pictures/sport/Vancouver_2010/Narciarstwo_biegowe/bjoergen_i_kaisa_saarinen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448" y="1330016"/>
            <a:ext cx="3111293" cy="231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1.ytimg.com/vi/Cgbp0Kga4xw/maxresdefault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42" y="3921906"/>
            <a:ext cx="2915697" cy="271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xsport.ua/upload/iblock/bc1/bc14cf84df85fe45946907d64dc5703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4678363"/>
            <a:ext cx="2826603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xsport.ua/upload/iblock/bc1/bc14cf84df85fe45946907d64dc57036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92" y="3870390"/>
            <a:ext cx="3013656" cy="281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3639" y="694138"/>
            <a:ext cx="11384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каком из </a:t>
            </a:r>
            <a: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них </a:t>
            </a:r>
            <a: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определяется по количеству набранных очков?</a:t>
            </a:r>
            <a:endParaRPr lang="ru-RU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://xn--c1awgk.xn--p1ai/data/portfolio/7/r_9bb0865464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383" y="1409912"/>
            <a:ext cx="4017180" cy="223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32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750"/>
                            </p:stCondLst>
                            <p:childTnLst>
                              <p:par>
                                <p:cTn id="81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876425" y="685800"/>
            <a:ext cx="8743950" cy="576262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chemeClr val="accent6"/>
                </a:solidFill>
              </a:rPr>
              <a:t>МОЛОДЦЫ!</a:t>
            </a:r>
            <a:endParaRPr lang="ru-RU" i="1" dirty="0">
              <a:solidFill>
                <a:schemeClr val="accent6"/>
              </a:solidFill>
            </a:endParaRPr>
          </a:p>
        </p:txBody>
      </p:sp>
      <p:pic>
        <p:nvPicPr>
          <p:cNvPr id="9" name="Picture 2" descr="http://www.playing-field.ru/img/2015/052204/0800049">
            <a:hlinkClick r:id="rId3" action="ppaction://hlinksldjump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1893194"/>
            <a:ext cx="4021160" cy="346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трелка вправо 10">
            <a:hlinkClick r:id="rId5" action="ppaction://hlinksldjump"/>
          </p:cNvPr>
          <p:cNvSpPr/>
          <p:nvPr/>
        </p:nvSpPr>
        <p:spPr>
          <a:xfrm>
            <a:off x="10744200" y="596265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48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4211" y="685799"/>
            <a:ext cx="10593389" cy="933451"/>
          </a:xfrm>
        </p:spPr>
        <p:txBody>
          <a:bodyPr>
            <a:normAutofit/>
          </a:bodyPr>
          <a:lstStyle/>
          <a:p>
            <a:pPr algn="ctr"/>
            <a:r>
              <a:rPr lang="ru-RU" sz="3200" i="1" dirty="0" smtClean="0">
                <a:solidFill>
                  <a:schemeClr val="accent6"/>
                </a:solidFill>
              </a:rPr>
              <a:t>ПОДУМАЙТЕ ЕЩЁ!</a:t>
            </a:r>
            <a:endParaRPr lang="ru-RU" sz="3200" i="1" dirty="0">
              <a:solidFill>
                <a:schemeClr val="accent6"/>
              </a:solidFill>
            </a:endParaRPr>
          </a:p>
        </p:txBody>
      </p:sp>
      <p:pic>
        <p:nvPicPr>
          <p:cNvPr id="4" name="Picture 2" descr="http://www.dpol4.ru/img/picture/Nov/23/0fbbafc5e8b0d9fb820f65b6f4678dcc/2.jpg">
            <a:hlinkClick r:id="rId3" action="ppaction://hlinksldjump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95725" y="2257424"/>
            <a:ext cx="4843506" cy="363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право 7">
            <a:hlinkClick r:id="rId3" action="ppaction://hlinksldjump"/>
          </p:cNvPr>
          <p:cNvSpPr/>
          <p:nvPr/>
        </p:nvSpPr>
        <p:spPr>
          <a:xfrm>
            <a:off x="10896600" y="621982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83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explode.wav"/>
          </p:stSnd>
        </p:sndAc>
      </p:transition>
    </mc:Choice>
    <mc:Fallback xmlns="">
      <p:transition spd="slow">
        <p:sndAc>
          <p:stSnd>
            <p:snd r:embed="rId5" name="explod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851" y="270456"/>
            <a:ext cx="11438050" cy="5924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ВИДЫ СПОРТА. </a:t>
            </a:r>
          </a:p>
        </p:txBody>
      </p:sp>
      <p:pic>
        <p:nvPicPr>
          <p:cNvPr id="2050" name="Picture 2" descr="http://many.kabobo.ru/tw_files2/urls_408/20/d-19017/19017_html_225765fe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23" y="1352283"/>
            <a:ext cx="3415440" cy="255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mages.forwallpaper.com/files/images/d/db5c/db5c59b1/191826/ronaldinho-brazil-ronaldinyo-soccer-football-soccer-wallpaper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789" y="1352283"/>
            <a:ext cx="3657600" cy="250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cdn.epicski.com/c/c3/c3efc31f_Vonn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234" y="4087218"/>
            <a:ext cx="3515441" cy="262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s57.radikal.ru/i156/1507/66/81c190059054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406" y="4087219"/>
            <a:ext cx="3524529" cy="262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3639" y="759854"/>
            <a:ext cx="11449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вы думаете, какой из них является командным видом спорта?</a:t>
            </a:r>
            <a:endParaRPr lang="ru-RU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04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8" presetClass="entr" presetSubtype="1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285750"/>
            <a:ext cx="10421938" cy="885825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chemeClr val="accent6"/>
                </a:solidFill>
              </a:rPr>
              <a:t>МОЛОДЦЫ!</a:t>
            </a:r>
            <a:endParaRPr lang="ru-RU" i="1" dirty="0">
              <a:solidFill>
                <a:schemeClr val="accent6"/>
              </a:solidFill>
            </a:endParaRPr>
          </a:p>
        </p:txBody>
      </p:sp>
      <p:pic>
        <p:nvPicPr>
          <p:cNvPr id="4" name="Picture 2" descr="http://www.playing-field.ru/img/2015/052204/0800049">
            <a:hlinkClick r:id="rId3" action="ppaction://hlinksldjump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594" y="1685925"/>
            <a:ext cx="3614738" cy="361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>
            <a:hlinkClick r:id="rId5" action="ppaction://hlinksldjump"/>
          </p:cNvPr>
          <p:cNvSpPr/>
          <p:nvPr/>
        </p:nvSpPr>
        <p:spPr>
          <a:xfrm>
            <a:off x="10715625" y="60198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9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371476"/>
            <a:ext cx="10602912" cy="800099"/>
          </a:xfrm>
        </p:spPr>
        <p:txBody>
          <a:bodyPr/>
          <a:lstStyle/>
          <a:p>
            <a:pPr algn="ctr"/>
            <a:r>
              <a:rPr lang="ru-RU" i="1" dirty="0">
                <a:solidFill>
                  <a:schemeClr val="accent6"/>
                </a:solidFill>
              </a:rPr>
              <a:t>ПОДУМАЙТЕ ЕЩЁ!</a:t>
            </a:r>
            <a:endParaRPr lang="ru-RU" dirty="0"/>
          </a:p>
        </p:txBody>
      </p:sp>
      <p:pic>
        <p:nvPicPr>
          <p:cNvPr id="4" name="Объект 3">
            <a:hlinkClick r:id="rId3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690480" y="1803042"/>
            <a:ext cx="4951244" cy="3596024"/>
          </a:xfrm>
          <a:prstGeom prst="rect">
            <a:avLst/>
          </a:prstGeom>
        </p:spPr>
      </p:pic>
      <p:sp>
        <p:nvSpPr>
          <p:cNvPr id="5" name="Стрелка вправо 4">
            <a:hlinkClick r:id="rId3" action="ppaction://hlinksldjump"/>
          </p:cNvPr>
          <p:cNvSpPr/>
          <p:nvPr/>
        </p:nvSpPr>
        <p:spPr>
          <a:xfrm>
            <a:off x="10848975" y="602932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9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explode.wav"/>
          </p:stSnd>
        </p:sndAc>
      </p:transition>
    </mc:Choice>
    <mc:Fallback xmlns="">
      <p:transition spd="slow">
        <p:sndAc>
          <p:stSnd>
            <p:snd r:embed="rId5" name="explod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9245" y="489397"/>
            <a:ext cx="11062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  <a:br>
              <a:rPr lang="ru-RU" sz="2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интереса к 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физической культуре </a:t>
            </a:r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спорту.</a:t>
            </a:r>
            <a:endParaRPr lang="ru-RU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9245" y="1790163"/>
            <a:ext cx="1130765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br>
              <a:rPr lang="ru-RU" sz="2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Пополнять и закреплять знания детей о спорте.</a:t>
            </a:r>
            <a:b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Способствовать развитию мышления, логики, памяти, восприятия, умение найти правильный ответ из серии картинок и объяснить свой выбор.</a:t>
            </a:r>
            <a:b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Воспитание выдержки, 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стремления быть похожим на спортсменов своей страны. </a:t>
            </a:r>
            <a:endParaRPr lang="ru-RU" sz="2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58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1500" y="103031"/>
            <a:ext cx="11015079" cy="65058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sz="3200" i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12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ВИДЫ СПОРТА.</a:t>
            </a:r>
            <a:endParaRPr lang="ru-RU" sz="11200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200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www3.pictures.zimbio.com/gi/Olympics+Day+3+Badminton+dCDWFDkX_zIx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V="1">
            <a:off x="8437327" y="3644721"/>
            <a:ext cx="3341472" cy="302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portobzor.com.ua/uploads/Pingpong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245890"/>
            <a:ext cx="3209925" cy="26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freehdphotos.com/images/ski/ski_31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V="1">
            <a:off x="2033273" y="4108361"/>
            <a:ext cx="3491761" cy="256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2.pictures.gi.zimbio.com/Olympics+Day+2+Diving+fgTP0ZaPXxvx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93" y="244699"/>
            <a:ext cx="2912236" cy="312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0761" y="595307"/>
            <a:ext cx="7031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Какой из них является водным?</a:t>
            </a:r>
            <a:endParaRPr lang="ru-RU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99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4211" y="476250"/>
            <a:ext cx="10059989" cy="1057275"/>
          </a:xfrm>
        </p:spPr>
        <p:txBody>
          <a:bodyPr/>
          <a:lstStyle/>
          <a:p>
            <a:pPr algn="ctr"/>
            <a:r>
              <a:rPr lang="ru-RU" i="1" dirty="0">
                <a:solidFill>
                  <a:schemeClr val="accent6"/>
                </a:solidFill>
              </a:rPr>
              <a:t>МОЛОДЦЫ!</a:t>
            </a:r>
            <a:endParaRPr lang="ru-RU" dirty="0"/>
          </a:p>
        </p:txBody>
      </p:sp>
      <p:pic>
        <p:nvPicPr>
          <p:cNvPr id="6" name="Picture 2" descr="http://www.playing-field.ru/img/2015/052204/0800049">
            <a:hlinkClick r:id="rId3" action="ppaction://hlinksldjump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594" y="1685925"/>
            <a:ext cx="3614738" cy="361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право 7">
            <a:hlinkClick r:id="rId5" action="ppaction://hlinksldjump"/>
          </p:cNvPr>
          <p:cNvSpPr/>
          <p:nvPr/>
        </p:nvSpPr>
        <p:spPr>
          <a:xfrm>
            <a:off x="10744200" y="614362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83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2075" y="209551"/>
            <a:ext cx="10134599" cy="13525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i="1" dirty="0">
                <a:solidFill>
                  <a:schemeClr val="accent6"/>
                </a:solidFill>
              </a:rPr>
              <a:t>ПОДУМАЙТЕ ЕЩЁ!</a:t>
            </a:r>
            <a:endParaRPr lang="ru-RU" sz="3200" dirty="0"/>
          </a:p>
        </p:txBody>
      </p:sp>
      <p:pic>
        <p:nvPicPr>
          <p:cNvPr id="4" name="Объект 3">
            <a:hlinkClick r:id="rId3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80632" y="1908956"/>
            <a:ext cx="5210968" cy="3520293"/>
          </a:xfrm>
          <a:prstGeom prst="rect">
            <a:avLst/>
          </a:prstGeom>
        </p:spPr>
      </p:pic>
      <p:sp>
        <p:nvSpPr>
          <p:cNvPr id="5" name="Стрелка вправо 4">
            <a:hlinkClick r:id="rId5" action="ppaction://hlinksldjump"/>
          </p:cNvPr>
          <p:cNvSpPr/>
          <p:nvPr/>
        </p:nvSpPr>
        <p:spPr>
          <a:xfrm>
            <a:off x="10763250" y="608647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1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explode.wav"/>
          </p:stSnd>
        </p:sndAc>
      </p:transition>
    </mc:Choice>
    <mc:Fallback xmlns="">
      <p:transition spd="slow">
        <p:sndAc>
          <p:stSnd>
            <p:snd r:embed="rId6" name="explod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3083" y="210730"/>
            <a:ext cx="11044304" cy="77273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2800" i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ВИДЫ СПОРТА.</a:t>
            </a:r>
          </a:p>
          <a:p>
            <a:pPr marL="0" indent="0">
              <a:buNone/>
            </a:pPr>
            <a:endParaRPr lang="ru-RU" sz="3200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surviocdn.com/s1/user-img/options/311/311ff3c5b8da9b51a38d11a190e77bf7f507016f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564" y="1308831"/>
            <a:ext cx="3942410" cy="249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3.pictures.zimbio.com/gi/Penny+Coomes+2012+ISU+World+Figure+Skating+to5KAgIZNsTl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780" y="1308832"/>
            <a:ext cx="3879895" cy="249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cs410926.vk.me/v410926522/1a28/CqedeI-AJRE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780" y="4125397"/>
            <a:ext cx="3879895" cy="231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6214" y="0"/>
            <a:ext cx="91182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2428" y="785611"/>
            <a:ext cx="107381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вид спорта, для которого необходим мяч.</a:t>
            </a:r>
          </a:p>
        </p:txBody>
      </p:sp>
      <p:pic>
        <p:nvPicPr>
          <p:cNvPr id="9" name="Picture 2" descr="http://i.obozrevatel.ua/7/1396722/gallery/705531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563" y="4154435"/>
            <a:ext cx="3942411" cy="252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9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4211" y="476250"/>
            <a:ext cx="10059989" cy="1057275"/>
          </a:xfrm>
        </p:spPr>
        <p:txBody>
          <a:bodyPr/>
          <a:lstStyle/>
          <a:p>
            <a:pPr algn="ctr"/>
            <a:r>
              <a:rPr lang="ru-RU" i="1" dirty="0">
                <a:solidFill>
                  <a:schemeClr val="accent6"/>
                </a:solidFill>
              </a:rPr>
              <a:t>МОЛОДЦЫ!</a:t>
            </a:r>
            <a:endParaRPr lang="ru-RU" dirty="0"/>
          </a:p>
        </p:txBody>
      </p:sp>
      <p:pic>
        <p:nvPicPr>
          <p:cNvPr id="6" name="Picture 2" descr="http://www.playing-field.ru/img/2015/052204/0800049">
            <a:hlinkClick r:id="rId3" action="ppaction://hlinksldjump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594" y="1685925"/>
            <a:ext cx="3614738" cy="361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право 7">
            <a:hlinkClick r:id="rId5" action="ppaction://hlinksldjump"/>
          </p:cNvPr>
          <p:cNvSpPr/>
          <p:nvPr/>
        </p:nvSpPr>
        <p:spPr>
          <a:xfrm>
            <a:off x="10744200" y="614362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84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2075" y="209551"/>
            <a:ext cx="10134599" cy="13525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i="1" dirty="0">
                <a:solidFill>
                  <a:schemeClr val="accent6"/>
                </a:solidFill>
              </a:rPr>
              <a:t>ПОДУМАЙТЕ ЕЩЁ!</a:t>
            </a:r>
            <a:endParaRPr lang="ru-RU" sz="3200" dirty="0"/>
          </a:p>
        </p:txBody>
      </p:sp>
      <p:pic>
        <p:nvPicPr>
          <p:cNvPr id="4" name="Объект 3">
            <a:hlinkClick r:id="rId3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80632" y="1908956"/>
            <a:ext cx="5210968" cy="3520293"/>
          </a:xfrm>
          <a:prstGeom prst="rect">
            <a:avLst/>
          </a:prstGeom>
        </p:spPr>
      </p:pic>
      <p:sp>
        <p:nvSpPr>
          <p:cNvPr id="5" name="Стрелка вправо 4">
            <a:hlinkClick r:id="rId5" action="ppaction://hlinksldjump"/>
          </p:cNvPr>
          <p:cNvSpPr/>
          <p:nvPr/>
        </p:nvSpPr>
        <p:spPr>
          <a:xfrm>
            <a:off x="10763250" y="608647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07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explode.wav"/>
          </p:stSnd>
        </p:sndAc>
      </p:transition>
    </mc:Choice>
    <mc:Fallback xmlns="">
      <p:transition spd="slow">
        <p:sndAc>
          <p:stSnd>
            <p:snd r:embed="rId6" name="explod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8642" y="128789"/>
            <a:ext cx="10728505" cy="73260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8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ВИДЫ СПОРТА.</a:t>
            </a:r>
          </a:p>
        </p:txBody>
      </p:sp>
      <p:pic>
        <p:nvPicPr>
          <p:cNvPr id="3074" name="Picture 2" descr="http://dynamo.org.ru/files/3/0/9/34_9916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55" y="1231559"/>
            <a:ext cx="3660361" cy="257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prokazan.ru/userfiles/picoriginal/img-20140629005551-911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113" y="1231558"/>
            <a:ext cx="3814013" cy="257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rsgmag.ru/wp/wp-content/uploads/2014/04/sreuy5r6i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856" y="4181475"/>
            <a:ext cx="4627493" cy="240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i.eurosport.com/2015/04/01/1448125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986" y="4181475"/>
            <a:ext cx="4018208" cy="24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6518" y="708338"/>
            <a:ext cx="11381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вы думаете, какой из них является силовым видом спорта?</a:t>
            </a:r>
            <a:endParaRPr lang="ru-RU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03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4211" y="476250"/>
            <a:ext cx="10059989" cy="1057275"/>
          </a:xfrm>
        </p:spPr>
        <p:txBody>
          <a:bodyPr/>
          <a:lstStyle/>
          <a:p>
            <a:pPr algn="ctr"/>
            <a:r>
              <a:rPr lang="ru-RU" i="1" dirty="0">
                <a:solidFill>
                  <a:schemeClr val="accent6"/>
                </a:solidFill>
              </a:rPr>
              <a:t>МОЛОДЦЫ!</a:t>
            </a:r>
            <a:endParaRPr lang="ru-RU" dirty="0"/>
          </a:p>
        </p:txBody>
      </p:sp>
      <p:pic>
        <p:nvPicPr>
          <p:cNvPr id="6" name="Picture 2" descr="http://www.playing-field.ru/img/2015/052204/0800049">
            <a:hlinkClick r:id="rId3" action="ppaction://hlinksldjump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472" y="1634410"/>
            <a:ext cx="3614738" cy="361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право 7">
            <a:hlinkClick r:id="rId5" action="ppaction://hlinksldjump"/>
          </p:cNvPr>
          <p:cNvSpPr/>
          <p:nvPr/>
        </p:nvSpPr>
        <p:spPr>
          <a:xfrm>
            <a:off x="10744200" y="614362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69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2075" y="209551"/>
            <a:ext cx="10134599" cy="13525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i="1" dirty="0">
                <a:solidFill>
                  <a:schemeClr val="accent6"/>
                </a:solidFill>
              </a:rPr>
              <a:t>ПОДУМАЙТЕ ЕЩЁ!</a:t>
            </a:r>
            <a:endParaRPr lang="ru-RU" sz="3200" dirty="0"/>
          </a:p>
        </p:txBody>
      </p:sp>
      <p:pic>
        <p:nvPicPr>
          <p:cNvPr id="4" name="Объект 3">
            <a:hlinkClick r:id="rId3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80632" y="1908956"/>
            <a:ext cx="5210968" cy="3520293"/>
          </a:xfrm>
          <a:prstGeom prst="rect">
            <a:avLst/>
          </a:prstGeom>
        </p:spPr>
      </p:pic>
      <p:sp>
        <p:nvSpPr>
          <p:cNvPr id="5" name="Стрелка вправо 4">
            <a:hlinkClick r:id="rId5" action="ppaction://hlinksldjump"/>
          </p:cNvPr>
          <p:cNvSpPr/>
          <p:nvPr/>
        </p:nvSpPr>
        <p:spPr>
          <a:xfrm>
            <a:off x="10763250" y="608647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7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explode.wav"/>
          </p:stSnd>
        </p:sndAc>
      </p:transition>
    </mc:Choice>
    <mc:Fallback xmlns="">
      <p:transition spd="slow">
        <p:sndAc>
          <p:stSnd>
            <p:snd r:embed="rId6" name="explod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3583" y="291964"/>
            <a:ext cx="11288367" cy="6886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ВИДЫ СПОРТА. </a:t>
            </a:r>
          </a:p>
          <a:p>
            <a:pPr marL="0" indent="0">
              <a:buNone/>
            </a:pPr>
            <a:endParaRPr lang="ru-RU" sz="3200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://900igr.net/data/chelovek/Sport-4.files/0014-026-KHokkej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75" y="1229610"/>
            <a:ext cx="3566262" cy="250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gorodskoyportal.ru/sochi/pictures/4172798/newspic_big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918" y="1229610"/>
            <a:ext cx="3943495" cy="250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d1zqayhc1yz6oo.cloudfront.net/6f87b07e854768d7ffffe1307e4a5f94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468" y="4010026"/>
            <a:ext cx="3801683" cy="268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sport-szao.ru/uploads/pics/d6_1_08_shkolina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383" y="4010026"/>
            <a:ext cx="3651699" cy="268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6214" y="540913"/>
            <a:ext cx="10863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вы думаете, какой из них является летним?</a:t>
            </a:r>
            <a:endParaRPr lang="ru-RU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53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571223" y="476518"/>
            <a:ext cx="8989453" cy="721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Инструментарий к 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компьютерной игре «Знатоки спорта»</a:t>
            </a:r>
            <a:endParaRPr lang="ru-RU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5307" y="1687132"/>
            <a:ext cx="1079249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«Знатоки спорта» предназначена для детей старшего дошкольного возраста. Игра может быть использована в непосредственно-образовательной деятельности и носить обучающий характер, в спортивном развлечении (празднике), а также в индивидуальной работе. </a:t>
            </a:r>
            <a:endParaRPr lang="ru-RU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0181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4211" y="476250"/>
            <a:ext cx="10059989" cy="1057275"/>
          </a:xfrm>
        </p:spPr>
        <p:txBody>
          <a:bodyPr/>
          <a:lstStyle/>
          <a:p>
            <a:pPr algn="ctr"/>
            <a:r>
              <a:rPr lang="ru-RU" i="1" dirty="0">
                <a:solidFill>
                  <a:schemeClr val="accent6"/>
                </a:solidFill>
              </a:rPr>
              <a:t>МОЛОДЦЫ!</a:t>
            </a:r>
            <a:endParaRPr lang="ru-RU" dirty="0"/>
          </a:p>
        </p:txBody>
      </p:sp>
      <p:pic>
        <p:nvPicPr>
          <p:cNvPr id="6" name="Picture 2" descr="http://www.playing-field.ru/img/2015/052204/0800049">
            <a:hlinkClick r:id="rId3" action="ppaction://hlinksldjump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836" y="2031206"/>
            <a:ext cx="3614738" cy="361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право 7">
            <a:hlinkClick r:id="rId5" action="ppaction://hlinksldjump"/>
          </p:cNvPr>
          <p:cNvSpPr/>
          <p:nvPr/>
        </p:nvSpPr>
        <p:spPr>
          <a:xfrm>
            <a:off x="10744200" y="614362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00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2075" y="209551"/>
            <a:ext cx="10134599" cy="13525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i="1" dirty="0">
                <a:solidFill>
                  <a:schemeClr val="accent6"/>
                </a:solidFill>
              </a:rPr>
              <a:t>ПОДУМАЙТЕ ЕЩЁ!</a:t>
            </a:r>
            <a:endParaRPr lang="ru-RU" sz="3200" dirty="0"/>
          </a:p>
        </p:txBody>
      </p:sp>
      <p:pic>
        <p:nvPicPr>
          <p:cNvPr id="4" name="Объект 3">
            <a:hlinkClick r:id="rId3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80632" y="1908956"/>
            <a:ext cx="5210968" cy="3520293"/>
          </a:xfrm>
          <a:prstGeom prst="rect">
            <a:avLst/>
          </a:prstGeom>
        </p:spPr>
      </p:pic>
      <p:sp>
        <p:nvSpPr>
          <p:cNvPr id="5" name="Стрелка вправо 4">
            <a:hlinkClick r:id="rId5" action="ppaction://hlinksldjump"/>
          </p:cNvPr>
          <p:cNvSpPr/>
          <p:nvPr/>
        </p:nvSpPr>
        <p:spPr>
          <a:xfrm>
            <a:off x="10763250" y="608647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97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explode.wav"/>
          </p:stSnd>
        </p:sndAc>
      </p:transition>
    </mc:Choice>
    <mc:Fallback xmlns="">
      <p:transition spd="slow">
        <p:sndAc>
          <p:stSnd>
            <p:snd r:embed="rId6" name="explod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8450" y="276226"/>
            <a:ext cx="11510675" cy="65105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112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ВИДЫ СПОРТА. </a:t>
            </a:r>
          </a:p>
          <a:p>
            <a:pPr marL="0" indent="0" algn="just">
              <a:buNone/>
            </a:pPr>
            <a:r>
              <a:rPr lang="ru-RU" sz="32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://sportify.org.ua/images/sections/2919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50" y="1488180"/>
            <a:ext cx="3711578" cy="245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hram-troicy.prihod.ru/users/67/1167/editor_files/image/voleybol_(1)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863" y="4371975"/>
            <a:ext cx="4085736" cy="236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rtvp.ru/upload/iblock/8e0/8e0763cdb5da29f5c62e5a75a4145de2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051" y="4371976"/>
            <a:ext cx="3593835" cy="236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www.uomoik.mvolna.by/image.axd?picture=2014%2F12%2F7056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20" y="1488180"/>
            <a:ext cx="3368675" cy="246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9246" y="837127"/>
            <a:ext cx="11649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вы думаете, в каком их них победитель определяется по скорости?</a:t>
            </a:r>
            <a:endParaRPr lang="ru-RU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58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4211" y="476250"/>
            <a:ext cx="10059989" cy="1057275"/>
          </a:xfrm>
        </p:spPr>
        <p:txBody>
          <a:bodyPr/>
          <a:lstStyle/>
          <a:p>
            <a:pPr algn="ctr"/>
            <a:r>
              <a:rPr lang="ru-RU" i="1" dirty="0">
                <a:solidFill>
                  <a:schemeClr val="accent6"/>
                </a:solidFill>
              </a:rPr>
              <a:t>МОЛОДЦЫ!</a:t>
            </a:r>
            <a:endParaRPr lang="ru-RU" dirty="0"/>
          </a:p>
        </p:txBody>
      </p:sp>
      <p:pic>
        <p:nvPicPr>
          <p:cNvPr id="6" name="Picture 2" descr="http://www.playing-field.ru/img/2015/052204/0800049">
            <a:hlinkClick r:id="rId3" action="ppaction://hlinksldjump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594" y="1685925"/>
            <a:ext cx="3614738" cy="361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право 7">
            <a:hlinkClick r:id="rId5" action="ppaction://hlinksldjump"/>
          </p:cNvPr>
          <p:cNvSpPr/>
          <p:nvPr/>
        </p:nvSpPr>
        <p:spPr>
          <a:xfrm>
            <a:off x="10744200" y="614362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9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2075" y="209551"/>
            <a:ext cx="10134599" cy="13525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i="1" dirty="0">
                <a:solidFill>
                  <a:schemeClr val="accent6"/>
                </a:solidFill>
              </a:rPr>
              <a:t>ПОДУМАЙТЕ ЕЩЁ!</a:t>
            </a:r>
            <a:endParaRPr lang="ru-RU" sz="3200" dirty="0"/>
          </a:p>
        </p:txBody>
      </p:sp>
      <p:pic>
        <p:nvPicPr>
          <p:cNvPr id="4" name="Объект 3">
            <a:hlinkClick r:id="rId3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80632" y="1908956"/>
            <a:ext cx="5210968" cy="3520293"/>
          </a:xfrm>
          <a:prstGeom prst="rect">
            <a:avLst/>
          </a:prstGeom>
        </p:spPr>
      </p:pic>
      <p:sp>
        <p:nvSpPr>
          <p:cNvPr id="5" name="Стрелка вправо 4">
            <a:hlinkClick r:id="rId5" action="ppaction://hlinksldjump"/>
          </p:cNvPr>
          <p:cNvSpPr/>
          <p:nvPr/>
        </p:nvSpPr>
        <p:spPr>
          <a:xfrm>
            <a:off x="10763250" y="608647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07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explode.wav"/>
          </p:stSnd>
        </p:sndAc>
      </p:transition>
    </mc:Choice>
    <mc:Fallback xmlns="">
      <p:transition spd="slow">
        <p:sndAc>
          <p:stSnd>
            <p:snd r:embed="rId6" name="explod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6063" y="257577"/>
            <a:ext cx="11509688" cy="59242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3200" i="1" dirty="0" smtClean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ru-RU" sz="28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ВИДЫ СПОРТА.</a:t>
            </a:r>
          </a:p>
          <a:p>
            <a:pPr marL="0" indent="0" algn="just">
              <a:buNone/>
            </a:pPr>
            <a:r>
              <a:rPr lang="ru-RU" sz="32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200" dirty="0"/>
          </a:p>
        </p:txBody>
      </p:sp>
      <p:pic>
        <p:nvPicPr>
          <p:cNvPr id="6146" name="Picture 2" descr="http://24.kz/media/k2/items/cache/16edbe1b3e8233828b8d2dadc02997a6_XL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0"/>
          <a:stretch/>
        </p:blipFill>
        <p:spPr bwMode="auto">
          <a:xfrm>
            <a:off x="463640" y="1506828"/>
            <a:ext cx="3280556" cy="270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files.geometria.ru/pics/original/27933131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"/>
          <a:stretch/>
        </p:blipFill>
        <p:spPr bwMode="auto">
          <a:xfrm>
            <a:off x="6040192" y="1043190"/>
            <a:ext cx="3103427" cy="275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temakazan.ru/media/news/15560/f1f1e186eed37c84b97bcfd5bd701009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4311804"/>
            <a:ext cx="3500370" cy="238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infoua.org/images/content/6/4/f9c51f5ef2c431e331283791a9d2d777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652" y="4311804"/>
            <a:ext cx="3673584" cy="238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6063" y="450761"/>
            <a:ext cx="116682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вы думаете, в каком из них победитель определяется по количеству забитых мячей?</a:t>
            </a:r>
            <a:endParaRPr lang="ru-RU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79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4211" y="476250"/>
            <a:ext cx="10059989" cy="1057275"/>
          </a:xfrm>
        </p:spPr>
        <p:txBody>
          <a:bodyPr/>
          <a:lstStyle/>
          <a:p>
            <a:pPr algn="ctr"/>
            <a:r>
              <a:rPr lang="ru-RU" i="1" dirty="0">
                <a:solidFill>
                  <a:schemeClr val="accent6"/>
                </a:solidFill>
              </a:rPr>
              <a:t>МОЛОДЦЫ!</a:t>
            </a:r>
            <a:endParaRPr lang="ru-RU" dirty="0"/>
          </a:p>
        </p:txBody>
      </p:sp>
      <p:pic>
        <p:nvPicPr>
          <p:cNvPr id="6" name="Picture 2" descr="http://www.playing-field.ru/img/2015/052204/0800049">
            <a:hlinkClick r:id="rId3" action="ppaction://hlinksldjump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594" y="1685925"/>
            <a:ext cx="3614738" cy="361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право 7">
            <a:hlinkClick r:id="rId5" action="ppaction://hlinksldjump"/>
          </p:cNvPr>
          <p:cNvSpPr/>
          <p:nvPr/>
        </p:nvSpPr>
        <p:spPr>
          <a:xfrm>
            <a:off x="10744200" y="614362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52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2075" y="209551"/>
            <a:ext cx="10134599" cy="13525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i="1" dirty="0">
                <a:solidFill>
                  <a:schemeClr val="accent6"/>
                </a:solidFill>
              </a:rPr>
              <a:t>ПОДУМАЙТЕ ЕЩЁ!</a:t>
            </a:r>
            <a:endParaRPr lang="ru-RU" sz="3200" dirty="0"/>
          </a:p>
        </p:txBody>
      </p:sp>
      <p:pic>
        <p:nvPicPr>
          <p:cNvPr id="4" name="Объект 3">
            <a:hlinkClick r:id="rId3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06390" y="1870320"/>
            <a:ext cx="5210968" cy="3520293"/>
          </a:xfrm>
          <a:prstGeom prst="rect">
            <a:avLst/>
          </a:prstGeom>
        </p:spPr>
      </p:pic>
      <p:sp>
        <p:nvSpPr>
          <p:cNvPr id="5" name="Стрелка вправо 4">
            <a:hlinkClick r:id="rId5" action="ppaction://hlinksldjump"/>
          </p:cNvPr>
          <p:cNvSpPr/>
          <p:nvPr/>
        </p:nvSpPr>
        <p:spPr>
          <a:xfrm>
            <a:off x="10763250" y="608647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09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explode.wav"/>
          </p:stSnd>
        </p:sndAc>
      </p:transition>
    </mc:Choice>
    <mc:Fallback xmlns="">
      <p:transition spd="slow">
        <p:sndAc>
          <p:stSnd>
            <p:snd r:embed="rId6" name="explod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1" y="685800"/>
            <a:ext cx="10687833" cy="41566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ВЫ ОТЛИЧНО СПРАВИЛИСЬ С МОИМИ ЗАДАНИЯМИ!</a:t>
            </a:r>
          </a:p>
          <a:p>
            <a:pPr marL="0" indent="0" algn="ctr">
              <a:buNone/>
            </a:pPr>
            <a:r>
              <a:rPr lang="ru-RU" sz="3200" i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– ЗНАТОКИ СПОРТА!</a:t>
            </a:r>
            <a:endParaRPr lang="ru-RU" sz="3200" i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СВИДАНИЯ, ДО НОВЫХ ВСТРЕЧ!</a:t>
            </a:r>
            <a:endParaRPr lang="ru-RU" sz="3200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12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64416" y="206062"/>
            <a:ext cx="4971245" cy="7727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Описание и правила игры: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6519" y="1094703"/>
            <a:ext cx="11320530" cy="5162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Инструктор озвучивает слайды. Первым озвучивается вопрос розового цвета, «кликая» мышкой по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картинке ребенок последовательно называет появившиеся картинки (инвентарь, виды спорта), после появления всех картинок, появляется второй вопрос (красного цвета). Ответив на заданный вопрос, ребенок «кликает» мышкой по нужной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картинке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 ребенок ошибся, неправильно выбрал ответ, то появляется тучка «Подумай ещё!», нужно нажать на стрелку внизу справа и он возвращается на предыдущий слайд, для исправления своей ошибки.</a:t>
            </a:r>
            <a:endParaRPr lang="ru-RU" sz="24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 правильном ответе, появляется солнышко с аплодисментами «Молодцы!», для перехода на следующий вопрос нужно нажать на стрелку внизу справа. </a:t>
            </a:r>
            <a:endParaRPr lang="ru-RU" sz="24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Основное правило работы с компьютером: кликать мышкой по </a:t>
            </a:r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КАРТИНКАМ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только после устного ответа на поставленный вопрос. 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28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3081" y="115330"/>
            <a:ext cx="10000735" cy="876343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спортивный инвентарь. </a:t>
            </a:r>
            <a:endParaRPr lang="ru-RU" sz="2800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://www.eurokatalog.com/uploads/media/products/size/400x500x1/d/8/d8af26f0924fe1edc8f3166bedf511fa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472" y="1188888"/>
            <a:ext cx="2910626" cy="274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sportava.com/published/publicdata/SPORTAVACOM/attachments/SC/products_pictures/product_55_big_enl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V="1">
            <a:off x="7407636" y="3657072"/>
            <a:ext cx="3157852" cy="286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5308" y="862885"/>
            <a:ext cx="680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здесь лишнее?</a:t>
            </a:r>
            <a:endParaRPr lang="ru-RU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http://www.amateurs-uefa.ru/sites/default/files/attraction/20/10_50.jpg">
            <a:hlinkClick r:id="rId2" action="ppaction://hlinksldjump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08" y="4135966"/>
            <a:ext cx="3886200" cy="246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cdn16.picsart.com/60023584352.jpe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0" r="16964"/>
          <a:stretch/>
        </p:blipFill>
        <p:spPr bwMode="auto">
          <a:xfrm>
            <a:off x="8349521" y="425300"/>
            <a:ext cx="3432748" cy="292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0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2011" y="172995"/>
            <a:ext cx="6417275" cy="1227438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chemeClr val="accent6"/>
                </a:solidFill>
              </a:rPr>
              <a:t>МОЛОДЦЫ!</a:t>
            </a:r>
            <a:endParaRPr lang="ru-RU" i="1" dirty="0">
              <a:solidFill>
                <a:schemeClr val="accent6"/>
              </a:solidFill>
            </a:endParaRPr>
          </a:p>
        </p:txBody>
      </p:sp>
      <p:pic>
        <p:nvPicPr>
          <p:cNvPr id="2050" name="Picture 2" descr="http://www.playing-field.ru/img/2015/052204/0800049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995" y="1951797"/>
            <a:ext cx="410845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право 3">
            <a:hlinkClick r:id="rId4" action="ppaction://hlinksldjump"/>
          </p:cNvPr>
          <p:cNvSpPr/>
          <p:nvPr/>
        </p:nvSpPr>
        <p:spPr>
          <a:xfrm>
            <a:off x="11213592" y="612374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82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5719" y="494270"/>
            <a:ext cx="8015415" cy="1054444"/>
          </a:xfrm>
        </p:spPr>
        <p:txBody>
          <a:bodyPr>
            <a:normAutofit/>
          </a:bodyPr>
          <a:lstStyle/>
          <a:p>
            <a:pPr algn="ctr"/>
            <a:r>
              <a:rPr lang="ru-RU" i="1" dirty="0" smtClean="0">
                <a:solidFill>
                  <a:schemeClr val="accent6"/>
                </a:solidFill>
              </a:rPr>
              <a:t>ПОДУМАЙТЕ ЕЩЁ!</a:t>
            </a:r>
            <a:endParaRPr lang="ru-RU" i="1" dirty="0">
              <a:solidFill>
                <a:schemeClr val="accent6"/>
              </a:solidFill>
            </a:endParaRPr>
          </a:p>
        </p:txBody>
      </p:sp>
      <p:pic>
        <p:nvPicPr>
          <p:cNvPr id="3074" name="Picture 2" descr="http://www.dpol4.ru/img/picture/Nov/23/0fbbafc5e8b0d9fb820f65b6f4678dcc/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902" y="1905000"/>
            <a:ext cx="5071762" cy="380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право 3">
            <a:hlinkClick r:id="rId4" action="ppaction://hlinksldjump"/>
          </p:cNvPr>
          <p:cNvSpPr/>
          <p:nvPr/>
        </p:nvSpPr>
        <p:spPr>
          <a:xfrm>
            <a:off x="11047751" y="6105992"/>
            <a:ext cx="854439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52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explode.wav"/>
          </p:stSnd>
        </p:sndAc>
      </p:transition>
    </mc:Choice>
    <mc:Fallback xmlns="">
      <p:transition spd="slow">
        <p:sndAc>
          <p:stSnd>
            <p:snd r:embed="rId5" name="explod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66670" y="134911"/>
            <a:ext cx="11254628" cy="895399"/>
          </a:xfrm>
        </p:spPr>
        <p:txBody>
          <a:bodyPr>
            <a:normAutofit fontScale="90000"/>
          </a:bodyPr>
          <a:lstStyle/>
          <a:p>
            <a:r>
              <a:rPr lang="ru-RU" sz="31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спортивный инвентарь.</a:t>
            </a:r>
            <a:r>
              <a:rPr lang="ru-RU" sz="3200" i="1" dirty="0" smtClean="0">
                <a:solidFill>
                  <a:schemeClr val="accent2"/>
                </a:solidFill>
              </a:rPr>
              <a:t/>
            </a:r>
            <a:br>
              <a:rPr lang="ru-RU" sz="3200" i="1" dirty="0" smtClean="0">
                <a:solidFill>
                  <a:schemeClr val="accent2"/>
                </a:solidFill>
              </a:rPr>
            </a:br>
            <a:endParaRPr lang="ru-RU" sz="3200" i="1" dirty="0">
              <a:solidFill>
                <a:schemeClr val="accent2"/>
              </a:solidFill>
            </a:endParaRPr>
          </a:p>
        </p:txBody>
      </p:sp>
      <p:pic>
        <p:nvPicPr>
          <p:cNvPr id="4102" name="Picture 6" descr="http://www.ultraice.ru/products_pictures/A0008846.jpg">
            <a:hlinkClick r:id="rId2" action="ppaction://hlinksldjump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595" y="1243735"/>
            <a:ext cx="2971928" cy="253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https://image.freepik.com/free-photo/_2101548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4" name="Picture 8" descr="http://www.alienbike.ru/sites/default/files/styles/large/public/old_product_pics/016bd1b5e5ce426d61a2adc83b9c5984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356" y="1243735"/>
            <a:ext cx="3043003" cy="251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media.nn.ru/data/ufiles/1/76/12/5761273.sanki_PROSTIE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617" y="3988924"/>
            <a:ext cx="2889386" cy="264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image.freepik.com/free-photo/_21015485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76" y="3988924"/>
            <a:ext cx="2633288" cy="264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6671" y="734096"/>
            <a:ext cx="10946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Какой инвентарь нужен для игры в хоккей?</a:t>
            </a:r>
            <a:endParaRPr lang="ru-RU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20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685800"/>
            <a:ext cx="10198436" cy="8081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i="1" dirty="0">
                <a:solidFill>
                  <a:schemeClr val="accent6"/>
                </a:solidFill>
              </a:rPr>
              <a:t>МОЛОДЦЫ!</a:t>
            </a:r>
            <a:endParaRPr lang="ru-RU" sz="3200" dirty="0"/>
          </a:p>
        </p:txBody>
      </p:sp>
      <p:pic>
        <p:nvPicPr>
          <p:cNvPr id="4" name="Picture 2" descr="http://www.playing-field.ru/img/2015/052204/0800049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117" y="2003313"/>
            <a:ext cx="410845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>
            <a:hlinkClick r:id="rId4" action="ppaction://hlinksldjump"/>
          </p:cNvPr>
          <p:cNvSpPr/>
          <p:nvPr/>
        </p:nvSpPr>
        <p:spPr>
          <a:xfrm>
            <a:off x="10470524" y="617526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5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1158</TotalTime>
  <Words>431</Words>
  <Application>Microsoft Office PowerPoint</Application>
  <PresentationFormat>Широкоэкранный</PresentationFormat>
  <Paragraphs>66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4" baseType="lpstr">
      <vt:lpstr>Calibri</vt:lpstr>
      <vt:lpstr>Century Gothic</vt:lpstr>
      <vt:lpstr>Symbol</vt:lpstr>
      <vt:lpstr>Times New Roman</vt:lpstr>
      <vt:lpstr>Wingdings 3</vt:lpstr>
      <vt:lpstr>Сектор</vt:lpstr>
      <vt:lpstr>компьютерная игра по физической культуре  ДЛЯ ДЕТЕЙ СТАРШЕГО ДОШКОЛЬНОГО ВОЗРАСТА «Знатоки спорта»</vt:lpstr>
      <vt:lpstr>Презентация PowerPoint</vt:lpstr>
      <vt:lpstr>Презентация PowerPoint</vt:lpstr>
      <vt:lpstr>Презентация PowerPoint</vt:lpstr>
      <vt:lpstr>Назовите спортивный инвентарь. </vt:lpstr>
      <vt:lpstr>МОЛОДЦЫ!</vt:lpstr>
      <vt:lpstr>ПОДУМАЙТЕ ЕЩЁ!</vt:lpstr>
      <vt:lpstr>Назовите спортивный инвентарь. </vt:lpstr>
      <vt:lpstr>Презентация PowerPoint</vt:lpstr>
      <vt:lpstr>Презентация PowerPoint</vt:lpstr>
      <vt:lpstr>Назовите виды спорта. </vt:lpstr>
      <vt:lpstr>МОЛОДЦЫ!</vt:lpstr>
      <vt:lpstr>ПОДУМАЙТЕ ЕЩЁ!</vt:lpstr>
      <vt:lpstr>Презентация PowerPoint</vt:lpstr>
      <vt:lpstr>Презентация PowerPoint</vt:lpstr>
      <vt:lpstr>ПОДУМАЙТЕ ЕЩЁ!</vt:lpstr>
      <vt:lpstr>Презентация PowerPoint</vt:lpstr>
      <vt:lpstr>МОЛОДЦЫ!</vt:lpstr>
      <vt:lpstr>ПОДУМАЙТЕ ЕЩЁ!</vt:lpstr>
      <vt:lpstr>Презентация PowerPoint</vt:lpstr>
      <vt:lpstr>МОЛОДЦЫ!</vt:lpstr>
      <vt:lpstr>Презентация PowerPoint</vt:lpstr>
      <vt:lpstr>Презентация PowerPoint</vt:lpstr>
      <vt:lpstr>МОЛОДЦЫ!</vt:lpstr>
      <vt:lpstr>Презентация PowerPoint</vt:lpstr>
      <vt:lpstr>Презентация PowerPoint</vt:lpstr>
      <vt:lpstr>МОЛОДЦЫ!</vt:lpstr>
      <vt:lpstr>Презентация PowerPoint</vt:lpstr>
      <vt:lpstr>Презентация PowerPoint</vt:lpstr>
      <vt:lpstr>МОЛОДЦЫ!</vt:lpstr>
      <vt:lpstr>Презентация PowerPoint</vt:lpstr>
      <vt:lpstr>Презентация PowerPoint</vt:lpstr>
      <vt:lpstr>МОЛОДЦЫ!</vt:lpstr>
      <vt:lpstr>Презентация PowerPoint</vt:lpstr>
      <vt:lpstr>Презентация PowerPoint</vt:lpstr>
      <vt:lpstr>МОЛОДЦЫ!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Дидактическая игра по физической культуре.</dc:title>
  <dc:creator>admin</dc:creator>
  <cp:lastModifiedBy>admin</cp:lastModifiedBy>
  <cp:revision>102</cp:revision>
  <dcterms:created xsi:type="dcterms:W3CDTF">2016-01-14T16:10:31Z</dcterms:created>
  <dcterms:modified xsi:type="dcterms:W3CDTF">2019-04-04T10:47:26Z</dcterms:modified>
</cp:coreProperties>
</file>